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9" r:id="rId2"/>
    <p:sldId id="260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61" r:id="rId1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7" autoAdjust="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İlişkiler </a:t>
            </a:r>
            <a:r>
              <a:rPr lang="tr-TR" altLang="tr-TR" sz="3200" b="1" dirty="0" err="1" smtClean="0"/>
              <a:t>veTanıtım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İletişim Fakültesi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204 Kamuoyu ve Pazar Araştırmaları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Üyesi Burcu ALTIPARMAK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353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Kamuoyunu Oluşturan Araçlar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204 Kamuoyu ve Pazar Araştırmaları</a:t>
            </a:r>
            <a:endParaRPr lang="tr-TR" altLang="tr-TR" sz="3200" i="1" dirty="0"/>
          </a:p>
        </p:txBody>
      </p:sp>
    </p:spTree>
    <p:extLst>
      <p:ext uri="{BB962C8B-B14F-4D97-AF65-F5344CB8AC3E}">
        <p14:creationId xmlns:p14="http://schemas.microsoft.com/office/powerpoint/2010/main" val="162322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>
            <a:extLst>
              <a:ext uri="{FF2B5EF4-FFF2-40B4-BE49-F238E27FC236}">
                <a16:creationId xmlns:a16="http://schemas.microsoft.com/office/drawing/2014/main" id="{FF291908-E0A6-40B0-A9BA-35BFD014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100" dirty="0"/>
              <a:t>Kamuoyunu Dolaylı Oluşturan Araçlar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83CF22-57DA-4968-9374-6526EF80B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Sosyolojik Araçlar</a:t>
            </a:r>
          </a:p>
          <a:p>
            <a:pPr lvl="1"/>
            <a:r>
              <a:rPr lang="tr-TR" sz="1650" b="1" dirty="0"/>
              <a:t>Aile</a:t>
            </a:r>
          </a:p>
          <a:p>
            <a:pPr lvl="1"/>
            <a:r>
              <a:rPr lang="tr-TR" sz="1650" b="1" dirty="0"/>
              <a:t>Eğitim</a:t>
            </a:r>
          </a:p>
          <a:p>
            <a:pPr lvl="1"/>
            <a:r>
              <a:rPr lang="tr-TR" sz="1650" b="1" dirty="0"/>
              <a:t>Kültür</a:t>
            </a:r>
          </a:p>
          <a:p>
            <a:pPr lvl="1"/>
            <a:r>
              <a:rPr lang="tr-TR" sz="1650" b="1" dirty="0"/>
              <a:t>Toplumsal Kontrol Mekanizmaları</a:t>
            </a:r>
          </a:p>
        </p:txBody>
      </p:sp>
    </p:spTree>
    <p:extLst>
      <p:ext uri="{BB962C8B-B14F-4D97-AF65-F5344CB8AC3E}">
        <p14:creationId xmlns:p14="http://schemas.microsoft.com/office/powerpoint/2010/main" val="86967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>
            <a:extLst>
              <a:ext uri="{FF2B5EF4-FFF2-40B4-BE49-F238E27FC236}">
                <a16:creationId xmlns:a16="http://schemas.microsoft.com/office/drawing/2014/main" id="{9889507F-0D37-4E63-A223-77A04FCB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100" dirty="0">
                <a:solidFill>
                  <a:prstClr val="black">
                    <a:lumMod val="85000"/>
                    <a:lumOff val="15000"/>
                  </a:prstClr>
                </a:solidFill>
              </a:rPr>
              <a:t>Kamuoyunu Dolaylı Oluşturan Araçlar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38A8D9-3F8B-48AF-A4D9-6A1219CD6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650" b="1" dirty="0"/>
              <a:t>Psikolojik Araçlar</a:t>
            </a:r>
          </a:p>
          <a:p>
            <a:pPr lvl="1"/>
            <a:r>
              <a:rPr lang="tr-TR" sz="1650" b="1" dirty="0"/>
              <a:t>Kanaat</a:t>
            </a:r>
          </a:p>
          <a:p>
            <a:pPr lvl="1"/>
            <a:r>
              <a:rPr lang="tr-TR" sz="1650" b="1" dirty="0"/>
              <a:t>Motivasyon</a:t>
            </a:r>
          </a:p>
          <a:p>
            <a:pPr lvl="1"/>
            <a:r>
              <a:rPr lang="tr-TR" sz="1650" b="1" dirty="0"/>
              <a:t>Algılama</a:t>
            </a:r>
          </a:p>
          <a:p>
            <a:pPr lvl="1"/>
            <a:r>
              <a:rPr lang="tr-TR" sz="1650" b="1" dirty="0"/>
              <a:t>Tutum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287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A8112CA-6DEE-444D-BDEF-230B8BA0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100" dirty="0"/>
              <a:t>Kamuoyunu Doğrudan Oluşturan Araçlar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4B4E93-9C18-44E4-AB1C-5A2059A14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1650" b="1" dirty="0"/>
          </a:p>
          <a:p>
            <a:r>
              <a:rPr lang="tr-TR" sz="1650" b="1" dirty="0"/>
              <a:t>Politik Araçlar</a:t>
            </a:r>
          </a:p>
          <a:p>
            <a:pPr lvl="1">
              <a:buClr>
                <a:srgbClr val="A53010"/>
              </a:buClr>
            </a:pPr>
            <a:endParaRPr lang="tr-TR" sz="165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>
              <a:buClr>
                <a:srgbClr val="A53010"/>
              </a:buClr>
            </a:pPr>
            <a:r>
              <a:rPr lang="tr-TR" sz="165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Siyasal Grup ve Partiler</a:t>
            </a:r>
          </a:p>
          <a:p>
            <a:pPr lvl="1">
              <a:buClr>
                <a:srgbClr val="A53010"/>
              </a:buClr>
            </a:pPr>
            <a:r>
              <a:rPr lang="tr-TR" sz="165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Baskı Grup yada Örgütler</a:t>
            </a:r>
            <a:endParaRPr lang="tr-TR" sz="1650" b="1" dirty="0"/>
          </a:p>
          <a:p>
            <a:endParaRPr lang="tr-TR" sz="1650" b="1" dirty="0"/>
          </a:p>
          <a:p>
            <a:r>
              <a:rPr lang="tr-TR" sz="1650" b="1" dirty="0"/>
              <a:t>Medya</a:t>
            </a:r>
          </a:p>
          <a:p>
            <a:pPr lvl="1"/>
            <a:endParaRPr lang="tr-TR" sz="1650" b="1" dirty="0"/>
          </a:p>
          <a:p>
            <a:pPr lvl="1"/>
            <a:endParaRPr lang="tr-TR" sz="1650" b="1" dirty="0"/>
          </a:p>
        </p:txBody>
      </p:sp>
    </p:spTree>
    <p:extLst>
      <p:ext uri="{BB962C8B-B14F-4D97-AF65-F5344CB8AC3E}">
        <p14:creationId xmlns:p14="http://schemas.microsoft.com/office/powerpoint/2010/main" val="969442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617FB47-6461-4EA5-B645-57C933B99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Aile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D8EFF1-2050-4A32-A40A-A288D5F0A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0413" y="1943979"/>
            <a:ext cx="7088047" cy="3346688"/>
          </a:xfrm>
        </p:spPr>
        <p:txBody>
          <a:bodyPr>
            <a:noAutofit/>
          </a:bodyPr>
          <a:lstStyle/>
          <a:p>
            <a:r>
              <a:rPr lang="tr-TR" sz="1800" b="1" dirty="0"/>
              <a:t>Aile bireyin sosyalleştiği ilk kurumdur.</a:t>
            </a:r>
          </a:p>
          <a:p>
            <a:r>
              <a:rPr lang="tr-TR" sz="1800" b="1" dirty="0"/>
              <a:t>Bireyin kişiliğinin oluşmasında etkilidir.</a:t>
            </a:r>
          </a:p>
          <a:p>
            <a:r>
              <a:rPr lang="tr-TR" sz="1800" b="1" dirty="0"/>
              <a:t>Birey ailesinden toplum içinde rol ve sorumluluklar üstlenmeyi, belirli davranış kalıpları geliştirmeyi ve toplum içinde ve grup içinde hareket etmeyi öğrenir.</a:t>
            </a:r>
          </a:p>
          <a:p>
            <a:r>
              <a:rPr lang="tr-TR" sz="1800" b="1" dirty="0"/>
              <a:t>Devlet kontrolünden bağımsız kurum olan aile içinde birey tepki göstermeyi, tutum edinmeyi, davranış ortaya koymayı yani karşı çıkmayı da öğrenir.</a:t>
            </a:r>
          </a:p>
          <a:p>
            <a:r>
              <a:rPr lang="tr-TR" sz="1800" b="1" dirty="0"/>
              <a:t>Kamuoyu bu özelliklerin sergilendiği bir oluşum olarak karşımıza çıkmaktadır.</a:t>
            </a:r>
          </a:p>
        </p:txBody>
      </p:sp>
    </p:spTree>
    <p:extLst>
      <p:ext uri="{BB962C8B-B14F-4D97-AF65-F5344CB8AC3E}">
        <p14:creationId xmlns:p14="http://schemas.microsoft.com/office/powerpoint/2010/main" val="1089540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C5E24A-0BD8-440B-BE77-A10FFD32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1325332"/>
            <a:ext cx="6683765" cy="618647"/>
          </a:xfrm>
        </p:spPr>
        <p:txBody>
          <a:bodyPr>
            <a:normAutofit/>
          </a:bodyPr>
          <a:lstStyle/>
          <a:p>
            <a:r>
              <a:rPr lang="tr-TR" sz="2100" dirty="0"/>
              <a:t>Eğitim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7306D2-1930-4B8E-9595-14E9F9D4F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513" y="2228850"/>
            <a:ext cx="7066946" cy="3061817"/>
          </a:xfrm>
        </p:spPr>
        <p:txBody>
          <a:bodyPr>
            <a:normAutofit/>
          </a:bodyPr>
          <a:lstStyle/>
          <a:p>
            <a:r>
              <a:rPr lang="tr-TR" sz="1800" b="1" dirty="0"/>
              <a:t>Sosyalleşme sürecinin önemli bir aşaması olan eğitim ailede başlar çeşitli formel ve </a:t>
            </a:r>
            <a:r>
              <a:rPr lang="tr-TR" sz="1800" b="1" dirty="0" err="1"/>
              <a:t>informel</a:t>
            </a:r>
            <a:r>
              <a:rPr lang="tr-TR" sz="1800" b="1" dirty="0"/>
              <a:t> kurumlarla birlikte devam eder.</a:t>
            </a:r>
          </a:p>
          <a:p>
            <a:r>
              <a:rPr lang="tr-TR" sz="1800" b="1" dirty="0"/>
              <a:t>Eğitim sadece okul çatısı altında değil, aynı zamanda sokak, mahalle, köy veya bireyin yaşadığı mekan, medya ve grup üyeliği vasıtasıyla da oluşur.</a:t>
            </a:r>
          </a:p>
          <a:p>
            <a:r>
              <a:rPr lang="tr-TR" sz="1800" b="1" dirty="0"/>
              <a:t>İnsanın kişiliğinin oluşmasında rol oynayan eğitim kurumlarının kamuoyunun oluşumuna etkisi kaçınılmazdır.</a:t>
            </a:r>
          </a:p>
          <a:p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1872945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8D71F41-5198-4F1A-AC65-AAA79DA82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1325332"/>
            <a:ext cx="6683765" cy="492038"/>
          </a:xfrm>
        </p:spPr>
        <p:txBody>
          <a:bodyPr>
            <a:normAutofit/>
          </a:bodyPr>
          <a:lstStyle/>
          <a:p>
            <a:r>
              <a:rPr lang="tr-TR" sz="2100" b="1" dirty="0"/>
              <a:t>Kültür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543990-10FC-4257-92DA-722092FEC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09" y="1922878"/>
            <a:ext cx="6962940" cy="3367789"/>
          </a:xfrm>
        </p:spPr>
        <p:txBody>
          <a:bodyPr>
            <a:noAutofit/>
          </a:bodyPr>
          <a:lstStyle/>
          <a:p>
            <a:r>
              <a:rPr lang="tr-TR" sz="1800" b="1" dirty="0"/>
              <a:t>Toplumların ayırt edici niteliklerinden en önemlisi kültürdür.</a:t>
            </a:r>
          </a:p>
          <a:p>
            <a:r>
              <a:rPr lang="tr-TR" sz="1800" b="1" dirty="0"/>
              <a:t>Kültür bireyi çepeçevre kuşatmakta, onu yaşamın her aşamasında etkilemekte, tutum, davranış ve kanaatleri biçimlendirmektedir.</a:t>
            </a:r>
          </a:p>
          <a:p>
            <a:r>
              <a:rPr lang="tr-TR" sz="1800" b="1" dirty="0"/>
              <a:t>Kültür değişmeyen, her zaman aynı kalan kalıplar değildir. </a:t>
            </a:r>
          </a:p>
          <a:p>
            <a:r>
              <a:rPr lang="tr-TR" sz="1800" b="1" dirty="0"/>
              <a:t>Toplum içinde bazı kişi, grup, kurum ve örgütler kültürün değişmesi ve şekillenmesi için rol üstlenmektedirler. </a:t>
            </a:r>
          </a:p>
          <a:p>
            <a:r>
              <a:rPr lang="tr-TR" sz="1800" b="1" dirty="0"/>
              <a:t>Toplumlar ulusal ve uluslararası ölçekli kamuoyu oluşumunun gerçekleştirilmesi için çeşitli kültür değerlerinin etkisine maruz kalırlar.</a:t>
            </a:r>
          </a:p>
        </p:txBody>
      </p:sp>
    </p:spTree>
    <p:extLst>
      <p:ext uri="{BB962C8B-B14F-4D97-AF65-F5344CB8AC3E}">
        <p14:creationId xmlns:p14="http://schemas.microsoft.com/office/powerpoint/2010/main" val="4094070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2209D6-08A7-42C4-9A76-E293A9A05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1325332"/>
            <a:ext cx="6683765" cy="492038"/>
          </a:xfrm>
        </p:spPr>
        <p:txBody>
          <a:bodyPr>
            <a:normAutofit/>
          </a:bodyPr>
          <a:lstStyle/>
          <a:p>
            <a:r>
              <a:rPr lang="tr-TR" sz="2100" b="1" dirty="0"/>
              <a:t>Toplumsal Kontrol Mekanizması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DAAD71-9BFF-4254-8ADF-AB6573FA2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09" y="2007284"/>
            <a:ext cx="7026245" cy="3525384"/>
          </a:xfrm>
        </p:spPr>
        <p:txBody>
          <a:bodyPr>
            <a:noAutofit/>
          </a:bodyPr>
          <a:lstStyle/>
          <a:p>
            <a:r>
              <a:rPr lang="tr-TR" sz="1800" b="1" dirty="0"/>
              <a:t>Dini ve ahlaki norm ve inanış şekilleri</a:t>
            </a:r>
          </a:p>
          <a:p>
            <a:r>
              <a:rPr lang="tr-TR" sz="1800" b="1" dirty="0"/>
              <a:t>Örf ve adetler</a:t>
            </a:r>
          </a:p>
          <a:p>
            <a:r>
              <a:rPr lang="tr-TR" sz="1800" b="1" dirty="0"/>
              <a:t>Teamül, ayin ve törenler</a:t>
            </a:r>
          </a:p>
          <a:p>
            <a:r>
              <a:rPr lang="tr-TR" sz="1800" b="1" dirty="0"/>
              <a:t>Giyim, kullanım ve tüketim tarzları</a:t>
            </a:r>
          </a:p>
          <a:p>
            <a:r>
              <a:rPr lang="tr-TR" sz="1800" b="1" dirty="0"/>
              <a:t>Hukuk kuralları</a:t>
            </a:r>
          </a:p>
          <a:p>
            <a:pPr lvl="1"/>
            <a:r>
              <a:rPr lang="tr-TR" sz="1800" b="1" dirty="0"/>
              <a:t>Toplum üyelerinin diğerlerince beklenilen tarz ve şekilde hareket etmesini sağlayan, diğerlerinin de ne tarz hareket edeceğinin tahmin edilmesini temin eden mekanizmadır.</a:t>
            </a:r>
          </a:p>
        </p:txBody>
      </p:sp>
    </p:spTree>
    <p:extLst>
      <p:ext uri="{BB962C8B-B14F-4D97-AF65-F5344CB8AC3E}">
        <p14:creationId xmlns:p14="http://schemas.microsoft.com/office/powerpoint/2010/main" val="1377939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04E48E9-7BBD-4E95-BFEC-B80757101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Psikolojik Araçlar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89817B-CDCA-4124-9C06-933395EC2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Kamu belirli bir kanaat ve tutumla meydana gelmektedir.</a:t>
            </a:r>
          </a:p>
          <a:p>
            <a:r>
              <a:rPr lang="tr-TR" sz="1800" b="1" dirty="0"/>
              <a:t>Kamu gibi sosyolojik bir olgu tutum, kanaat, motivasyon, algı gibi psikolojik bir zemin üzerinde oluşmaktadır.</a:t>
            </a:r>
          </a:p>
          <a:p>
            <a:pPr lvl="1"/>
            <a:r>
              <a:rPr lang="tr-TR" sz="1800" b="1" dirty="0"/>
              <a:t>OY/ KANAAT</a:t>
            </a:r>
          </a:p>
          <a:p>
            <a:pPr lvl="1"/>
            <a:r>
              <a:rPr lang="tr-TR" sz="1800" b="1" dirty="0"/>
              <a:t>Sosyal ve psikolojik ihtiyaçlar/ Motivasyon</a:t>
            </a:r>
          </a:p>
          <a:p>
            <a:pPr lvl="1"/>
            <a:r>
              <a:rPr lang="tr-TR" sz="1800" b="1" dirty="0"/>
              <a:t>Psikolojik veya toplumsal faktörler algılamayı etkiler</a:t>
            </a:r>
          </a:p>
          <a:p>
            <a:pPr lvl="1"/>
            <a:r>
              <a:rPr lang="tr-TR" sz="1800" b="1" dirty="0"/>
              <a:t>Tutum ve inançlar/ davranış</a:t>
            </a:r>
          </a:p>
        </p:txBody>
      </p:sp>
    </p:spTree>
    <p:extLst>
      <p:ext uri="{BB962C8B-B14F-4D97-AF65-F5344CB8AC3E}">
        <p14:creationId xmlns:p14="http://schemas.microsoft.com/office/powerpoint/2010/main" val="2280559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AD9DC35-60E4-40A2-881C-8F35F117C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100" b="1" dirty="0"/>
              <a:t>Politik Araçlar</a:t>
            </a:r>
            <a:br>
              <a:rPr lang="tr-TR" sz="2100" b="1" dirty="0"/>
            </a:br>
            <a:r>
              <a:rPr lang="tr-TR" sz="2100" b="1" dirty="0"/>
              <a:t>Siyasi Grup ve Partiler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EFC685-6909-4A2A-90F4-CC5F98C71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09" y="2457450"/>
            <a:ext cx="6941839" cy="2833217"/>
          </a:xfrm>
        </p:spPr>
        <p:txBody>
          <a:bodyPr>
            <a:normAutofit/>
          </a:bodyPr>
          <a:lstStyle/>
          <a:p>
            <a:r>
              <a:rPr lang="tr-TR" sz="1800" b="1" dirty="0"/>
              <a:t>Siyasi partilen belirli çıkarları temsil amacıyla ortaya çıkmıştır.</a:t>
            </a:r>
          </a:p>
          <a:p>
            <a:r>
              <a:rPr lang="tr-TR" sz="1800" b="1" dirty="0"/>
              <a:t>Tek partiler kamuoyunu oluşturmak, yönetmek ve yönlendirmek konusunda etkili bir araçtır.</a:t>
            </a:r>
          </a:p>
          <a:p>
            <a:r>
              <a:rPr lang="tr-TR" sz="1800" b="1" dirty="0"/>
              <a:t>Çoğulcu sistemlerde kamuoyu kendiliğinden, muhakeme sonucu, özgürce oluşmaktadır.</a:t>
            </a:r>
          </a:p>
          <a:p>
            <a:r>
              <a:rPr lang="tr-TR" sz="1800" b="1" dirty="0"/>
              <a:t>Demokratik sistemlerde partiler ister iktidar olsun, ister muhalefet olsun belli bir kamuoyunun desteğini almak zorundadır. </a:t>
            </a:r>
          </a:p>
        </p:txBody>
      </p:sp>
    </p:spTree>
    <p:extLst>
      <p:ext uri="{BB962C8B-B14F-4D97-AF65-F5344CB8AC3E}">
        <p14:creationId xmlns:p14="http://schemas.microsoft.com/office/powerpoint/2010/main" val="26125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89E1469-E66E-4AE2-B383-F63D6EF8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100" b="1" dirty="0"/>
              <a:t>Baskı Grup ve Örgütleri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91870A-EDDA-4260-A8DE-D97416142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Çoğulcu toplumlarda baskı grupları temsil ettikleri kitlelerin çıkar ve idealleri doğrultusunda kamuoyu oluştururlar.</a:t>
            </a:r>
          </a:p>
          <a:p>
            <a:pPr lvl="1"/>
            <a:r>
              <a:rPr lang="tr-TR" sz="1800" b="1" dirty="0"/>
              <a:t>Toplumdaki çeşitli güçlerin bilinçli biçimde örgütlenerek kendi çıkarları doğrultusunda toplumsal çıkarları iktidara iletmesini ve iktidarla birlikte karar vermesini sağlayan çoğulcu gruplardır.</a:t>
            </a:r>
          </a:p>
        </p:txBody>
      </p:sp>
    </p:spTree>
    <p:extLst>
      <p:ext uri="{BB962C8B-B14F-4D97-AF65-F5344CB8AC3E}">
        <p14:creationId xmlns:p14="http://schemas.microsoft.com/office/powerpoint/2010/main" val="2381331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A7C05CD-8925-4F3D-9FDE-013DB85E3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1325332"/>
            <a:ext cx="6683765" cy="470936"/>
          </a:xfrm>
        </p:spPr>
        <p:txBody>
          <a:bodyPr>
            <a:normAutofit/>
          </a:bodyPr>
          <a:lstStyle/>
          <a:p>
            <a:pPr algn="ctr"/>
            <a:r>
              <a:rPr lang="tr-TR" sz="2100" b="1" dirty="0"/>
              <a:t>Medya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0EB97C-1C79-491F-B6EB-283FB19DE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933" y="2007283"/>
            <a:ext cx="7913077" cy="3819379"/>
          </a:xfrm>
        </p:spPr>
        <p:txBody>
          <a:bodyPr>
            <a:noAutofit/>
          </a:bodyPr>
          <a:lstStyle/>
          <a:p>
            <a:r>
              <a:rPr lang="tr-TR" sz="1800" b="1" dirty="0"/>
              <a:t>Medya, kamuoyu oluşturmak isteyen kurumların, örgütlerin, grupların ve kişilerin etkili bir biçimde kullanabilecekleri bir araçtır.</a:t>
            </a:r>
          </a:p>
          <a:p>
            <a:r>
              <a:rPr lang="tr-TR" sz="1800" b="1" dirty="0"/>
              <a:t>Oluşmuş bir kanaat de medyanın mesaj stratejisini belirlemektedir. (Kamuoyu araştırmalarının yeri)</a:t>
            </a:r>
          </a:p>
          <a:p>
            <a:pPr marL="0" indent="0">
              <a:buNone/>
            </a:pPr>
            <a:r>
              <a:rPr lang="tr-TR" sz="1800" b="1" dirty="0"/>
              <a:t>	medya- kamuoyu arasında bir etkileşim olması</a:t>
            </a:r>
          </a:p>
          <a:p>
            <a:r>
              <a:rPr lang="tr-TR" sz="1800" b="1" dirty="0"/>
              <a:t>İletişim araçları dikkatleri belirli bir konuya çekme gücüne sahiptir.</a:t>
            </a:r>
          </a:p>
          <a:p>
            <a:r>
              <a:rPr lang="tr-TR" sz="1800" b="1" dirty="0"/>
              <a:t>KİA meşruiyeti güçlendirir.</a:t>
            </a:r>
          </a:p>
          <a:p>
            <a:r>
              <a:rPr lang="tr-TR" sz="1800" b="1" dirty="0"/>
              <a:t>İletişim inandırma ve seferber etme için kullanılabilir.</a:t>
            </a:r>
          </a:p>
          <a:p>
            <a:r>
              <a:rPr lang="tr-TR" sz="1800" b="1" dirty="0"/>
              <a:t>KİA kamuların oluşmasında ve varlığını sürdürmesinde etkilidir.</a:t>
            </a:r>
          </a:p>
          <a:p>
            <a:r>
              <a:rPr lang="tr-TR" sz="1800" b="1" dirty="0"/>
              <a:t>İletişim araçları rahatlatır, eğlendirir, gururları okşar.</a:t>
            </a:r>
          </a:p>
        </p:txBody>
      </p:sp>
    </p:spTree>
    <p:extLst>
      <p:ext uri="{BB962C8B-B14F-4D97-AF65-F5344CB8AC3E}">
        <p14:creationId xmlns:p14="http://schemas.microsoft.com/office/powerpoint/2010/main" val="2408109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5A02DBE-8F76-401D-B3D8-80E03B9EF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100" b="1" dirty="0"/>
              <a:t>Suskunluk Sarmalı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6CBA28-D149-4C5E-99FE-144325F19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 err="1"/>
              <a:t>Elisabeth</a:t>
            </a:r>
            <a:r>
              <a:rPr lang="tr-TR" sz="1800" b="1" dirty="0"/>
              <a:t> </a:t>
            </a:r>
            <a:r>
              <a:rPr lang="tr-TR" sz="1800" b="1" dirty="0" err="1"/>
              <a:t>Noelle</a:t>
            </a:r>
            <a:r>
              <a:rPr lang="tr-TR" sz="1800" b="1" dirty="0"/>
              <a:t> </a:t>
            </a:r>
            <a:r>
              <a:rPr lang="tr-TR" sz="1800" b="1" dirty="0" err="1"/>
              <a:t>Neumann</a:t>
            </a:r>
            <a:r>
              <a:rPr lang="tr-TR" sz="1800" b="1" dirty="0"/>
              <a:t> tarafından ortaya atılan kuram</a:t>
            </a:r>
          </a:p>
          <a:p>
            <a:r>
              <a:rPr lang="tr-TR" sz="1800" b="1" dirty="0"/>
              <a:t>Bireyler yaygın sandıkları inanç, tutum ve fikirler karşısında izole olma korkusuyla kendi fikirlerini söylemekten kaçınırlar.</a:t>
            </a:r>
          </a:p>
          <a:p>
            <a:r>
              <a:rPr lang="tr-TR" sz="1800" b="1" dirty="0"/>
              <a:t>Birey dominant yaygın bir fikre, tutuma ve inanca sahip olduğunu fark ettiğinde fikrini söylemekte inançlı davranacaktır.</a:t>
            </a:r>
          </a:p>
        </p:txBody>
      </p:sp>
    </p:spTree>
    <p:extLst>
      <p:ext uri="{BB962C8B-B14F-4D97-AF65-F5344CB8AC3E}">
        <p14:creationId xmlns:p14="http://schemas.microsoft.com/office/powerpoint/2010/main" val="3910687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FE248E3-FFD7-463F-86CB-F37914990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1325333"/>
            <a:ext cx="6683765" cy="513139"/>
          </a:xfrm>
        </p:spPr>
        <p:txBody>
          <a:bodyPr>
            <a:normAutofit/>
          </a:bodyPr>
          <a:lstStyle/>
          <a:p>
            <a:r>
              <a:rPr lang="tr-TR" sz="2100" b="1" dirty="0"/>
              <a:t>Medya Açısından Suskunluk Sarmalı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0A6869-0AD3-40E2-B390-221BA6B2F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268" y="2457450"/>
            <a:ext cx="7014191" cy="2833217"/>
          </a:xfrm>
        </p:spPr>
        <p:txBody>
          <a:bodyPr>
            <a:normAutofit/>
          </a:bodyPr>
          <a:lstStyle/>
          <a:p>
            <a:r>
              <a:rPr lang="tr-TR" sz="1800" b="1" dirty="0"/>
              <a:t>Medya bazı görüş ya da fikri dominantmış gibi kamuya algılatmaya çalışır.</a:t>
            </a:r>
          </a:p>
          <a:p>
            <a:r>
              <a:rPr lang="tr-TR" sz="1800" b="1" dirty="0"/>
              <a:t>Yani günün geçerli görüşünün ne olduğunu medya söyler ve buna inandırır.</a:t>
            </a:r>
          </a:p>
          <a:p>
            <a:r>
              <a:rPr lang="tr-TR" sz="1800" b="1" dirty="0"/>
              <a:t>Bu görüşü taşımayan birey sessiz kaldığı sürece aynı görüşteki bireyler de sessiz kalacaktır.</a:t>
            </a:r>
          </a:p>
          <a:p>
            <a:r>
              <a:rPr lang="tr-TR" sz="1800" b="1" dirty="0"/>
              <a:t>Medyanın ortaya koyduğu tanım, görüş ve fikirler yaygın görüş olarak algılanmaya devam edecektir.</a:t>
            </a:r>
          </a:p>
        </p:txBody>
      </p:sp>
    </p:spTree>
    <p:extLst>
      <p:ext uri="{BB962C8B-B14F-4D97-AF65-F5344CB8AC3E}">
        <p14:creationId xmlns:p14="http://schemas.microsoft.com/office/powerpoint/2010/main" val="3830525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9C54815-C89B-4C31-BE08-77378B4F4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1325332"/>
            <a:ext cx="6683765" cy="502589"/>
          </a:xfrm>
        </p:spPr>
        <p:txBody>
          <a:bodyPr>
            <a:normAutofit/>
          </a:bodyPr>
          <a:lstStyle/>
          <a:p>
            <a:pPr algn="ctr"/>
            <a:r>
              <a:rPr lang="tr-TR" sz="2100" b="1" dirty="0"/>
              <a:t>Gündem Belirleme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66530C-119E-4B1B-8488-DC2696EDD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Gündemi hazırlayarak medya, kamunun ne düşüneceğini kesin olarak belirleyemese bile, hangi konu  hakkında düşüneceğini belirlemektedir.</a:t>
            </a:r>
          </a:p>
          <a:p>
            <a:r>
              <a:rPr lang="tr-TR" sz="1800" b="1" dirty="0"/>
              <a:t>Medya fark edilmesini istediği konu ve ayrıntıları kamunun önünde vurgulayarak medyanın önem verdiği konuların kamunun da önem verdiği konular olmasını temin etmektedir.</a:t>
            </a:r>
          </a:p>
        </p:txBody>
      </p:sp>
    </p:spTree>
    <p:extLst>
      <p:ext uri="{BB962C8B-B14F-4D97-AF65-F5344CB8AC3E}">
        <p14:creationId xmlns:p14="http://schemas.microsoft.com/office/powerpoint/2010/main" val="2173200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Dersin Kaynakları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i="1" dirty="0" err="1" smtClean="0"/>
              <a:t>Celinda</a:t>
            </a:r>
            <a:r>
              <a:rPr lang="tr-TR" sz="2400" i="1" dirty="0" smtClean="0"/>
              <a:t> C. Lake, Pat </a:t>
            </a:r>
            <a:r>
              <a:rPr lang="tr-TR" sz="2400" i="1" dirty="0" err="1" smtClean="0"/>
              <a:t>Callbek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Harper</a:t>
            </a:r>
            <a:r>
              <a:rPr lang="tr-TR" sz="2400" i="1" dirty="0" smtClean="0"/>
              <a:t>, Kamuoyu Araştırmaları, Eğitim Kitabevi Yayınları </a:t>
            </a:r>
          </a:p>
          <a:p>
            <a:r>
              <a:rPr lang="tr-TR" sz="2400" i="1" dirty="0" smtClean="0"/>
              <a:t>Kavak Bahtışen, Pazarlama ve Pazar Araştırmaları, Detay Yayıncılık,</a:t>
            </a:r>
          </a:p>
          <a:p>
            <a:r>
              <a:rPr lang="tr-TR" sz="2400" i="1" dirty="0" smtClean="0"/>
              <a:t>Güz Nurettin, Haberde Yönlendirme ve Kamuoyu Araştırmaları, Nobel Yayıncılık</a:t>
            </a:r>
          </a:p>
          <a:p>
            <a:r>
              <a:rPr lang="tr-TR" sz="2400" i="1" dirty="0" err="1" smtClean="0"/>
              <a:t>Terkan</a:t>
            </a:r>
            <a:r>
              <a:rPr lang="tr-TR" sz="2400" i="1" dirty="0" smtClean="0"/>
              <a:t> Banu, Gündem Belirleme, Tablet Kitabevi</a:t>
            </a:r>
          </a:p>
          <a:p>
            <a:r>
              <a:rPr lang="tr-TR" sz="2400" i="1" dirty="0" err="1" smtClean="0"/>
              <a:t>Arsev</a:t>
            </a:r>
            <a:r>
              <a:rPr lang="tr-TR" sz="2400" i="1" dirty="0" smtClean="0"/>
              <a:t> Bektaş, Kamuoyu İletişim ve Demokrasi, Bağlam Yayınevi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724336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ders 4</Template>
  <TotalTime>2</TotalTime>
  <Words>688</Words>
  <Application>Microsoft Office PowerPoint</Application>
  <PresentationFormat>Ekran Gösterisi (4:3)</PresentationFormat>
  <Paragraphs>92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9" baseType="lpstr">
      <vt:lpstr>Arial</vt:lpstr>
      <vt:lpstr>Varsayılan Tasarım</vt:lpstr>
      <vt:lpstr>PowerPoint Sunusu</vt:lpstr>
      <vt:lpstr>Kamuoyunu Oluşturan Araçlar</vt:lpstr>
      <vt:lpstr>Kamuoyunu Dolaylı Oluşturan Araçlar</vt:lpstr>
      <vt:lpstr>Kamuoyunu Dolaylı Oluşturan Araçlar</vt:lpstr>
      <vt:lpstr>Kamuoyunu Doğrudan Oluşturan Araçlar</vt:lpstr>
      <vt:lpstr>Aile</vt:lpstr>
      <vt:lpstr>Eğitim</vt:lpstr>
      <vt:lpstr>Kültür</vt:lpstr>
      <vt:lpstr>Toplumsal Kontrol Mekanizması</vt:lpstr>
      <vt:lpstr>Psikolojik Araçlar</vt:lpstr>
      <vt:lpstr>Politik Araçlar Siyasi Grup ve Partiler</vt:lpstr>
      <vt:lpstr>Baskı Grup ve Örgütleri</vt:lpstr>
      <vt:lpstr>Medya</vt:lpstr>
      <vt:lpstr>Suskunluk Sarmalı</vt:lpstr>
      <vt:lpstr>Medya Açısından Suskunluk Sarmalı</vt:lpstr>
      <vt:lpstr>Gündem Belirleme</vt:lpstr>
      <vt:lpstr>Dersin Kaynakları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Burcu</dc:creator>
  <cp:lastModifiedBy>Burcu</cp:lastModifiedBy>
  <cp:revision>1</cp:revision>
  <cp:lastPrinted>1601-01-01T00:00:00Z</cp:lastPrinted>
  <dcterms:created xsi:type="dcterms:W3CDTF">2020-03-18T11:03:48Z</dcterms:created>
  <dcterms:modified xsi:type="dcterms:W3CDTF">2020-03-18T11:06:46Z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